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5"/>
  </p:notesMasterIdLst>
  <p:handoutMasterIdLst>
    <p:handoutMasterId r:id="rId26"/>
  </p:handoutMasterIdLst>
  <p:sldIdLst>
    <p:sldId id="668" r:id="rId6"/>
    <p:sldId id="1158" r:id="rId7"/>
    <p:sldId id="1178" r:id="rId8"/>
    <p:sldId id="1159" r:id="rId9"/>
    <p:sldId id="1179" r:id="rId10"/>
    <p:sldId id="1175" r:id="rId11"/>
    <p:sldId id="1160" r:id="rId12"/>
    <p:sldId id="1161" r:id="rId13"/>
    <p:sldId id="1162" r:id="rId14"/>
    <p:sldId id="1164" r:id="rId15"/>
    <p:sldId id="1165" r:id="rId16"/>
    <p:sldId id="1167" r:id="rId17"/>
    <p:sldId id="1168" r:id="rId18"/>
    <p:sldId id="1177" r:id="rId19"/>
    <p:sldId id="1171" r:id="rId20"/>
    <p:sldId id="1170" r:id="rId21"/>
    <p:sldId id="1173" r:id="rId22"/>
    <p:sldId id="1172" r:id="rId23"/>
    <p:sldId id="672" r:id="rId2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158"/>
            <p14:sldId id="1178"/>
            <p14:sldId id="1159"/>
            <p14:sldId id="1179"/>
            <p14:sldId id="1175"/>
            <p14:sldId id="1160"/>
            <p14:sldId id="1161"/>
            <p14:sldId id="1162"/>
            <p14:sldId id="1164"/>
            <p14:sldId id="1165"/>
            <p14:sldId id="1167"/>
            <p14:sldId id="1168"/>
            <p14:sldId id="1177"/>
            <p14:sldId id="1171"/>
            <p14:sldId id="1170"/>
            <p14:sldId id="1173"/>
            <p14:sldId id="1172"/>
            <p14:sldId id="672"/>
          </p14:sldIdLst>
        </p14:section>
      </p14:sectionLst>
    </p:ex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50" autoAdjust="0"/>
  </p:normalViewPr>
  <p:slideViewPr>
    <p:cSldViewPr snapToGrid="0">
      <p:cViewPr varScale="1">
        <p:scale>
          <a:sx n="65" d="100"/>
          <a:sy n="65" d="100"/>
        </p:scale>
        <p:origin x="-1296"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notesMaster" Target="notesMasters/notesMaster1.xml"/><Relationship Id="rId26" Type="http://schemas.openxmlformats.org/officeDocument/2006/relationships/handoutMaster" Target="handoutMasters/handout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10/7/15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1.png>
</file>

<file path=ppt/media/image12.gif>
</file>

<file path=ppt/media/image13.png>
</file>

<file path=ppt/media/image15.jpg>
</file>

<file path=ppt/media/image16.png>
</file>

<file path=ppt/media/image18.png>
</file>

<file path=ppt/media/image19.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10/7/15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a:t>
            </a:r>
            <a:r>
              <a:rPr lang="en-US" baseline="0" smtClean="0"/>
              <a:t>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a:t>
            </a:r>
            <a:r>
              <a:rPr lang="en-US" dirty="0" err="1" smtClean="0"/>
              <a:t>devops</a:t>
            </a:r>
            <a:r>
              <a:rPr lang="en-US" dirty="0" smtClean="0"/>
              <a:t>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a:t>
            </a:r>
            <a:r>
              <a:rPr lang="en-US" dirty="0" smtClean="0"/>
              <a:t>weekly meeting </a:t>
            </a:r>
            <a:r>
              <a:rPr lang="en-US" dirty="0" smtClean="0"/>
              <a:t>for Chef Developers where we’ll discuss the future of the Chef project and other things pertinent to the community</a:t>
            </a:r>
            <a:r>
              <a:rPr lang="en-US" dirty="0" smtClean="0"/>
              <a:t>.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977958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dirty="0" smtClean="0"/>
              <a:t>The 2015 summit takes place in</a:t>
            </a:r>
            <a:r>
              <a:rPr lang="en-US" sz="1200" baseline="0" dirty="0" smtClean="0"/>
              <a:t> two locations – Seattle on October 14 &amp; 15, then in London on November 3 and 4.  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talk about stuff you can read to help you learn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provided you with a link to the slides we</a:t>
            </a:r>
            <a:r>
              <a:rPr lang="en-US" baseline="0" dirty="0" smtClean="0"/>
              <a:t> used in this class in the form of a Participant Guide.  You can use the Participant Guide to practice all that you have learned.</a:t>
            </a:r>
          </a:p>
          <a:p>
            <a:endParaRPr lang="en-US" baseline="0" dirty="0" smtClean="0"/>
          </a:p>
          <a:p>
            <a:r>
              <a:rPr lang="en-US" b="1" baseline="0" dirty="0" smtClean="0"/>
              <a:t>[RLE Note – I have hidden this slide until such time as we make the slides available.  Will they be in Google Docs or in Box or where?]</a:t>
            </a:r>
            <a:endParaRPr lang="en-US" b="1"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82070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lot of people in</a:t>
            </a:r>
            <a:r>
              <a:rPr lang="en-US" baseline="0" dirty="0" smtClean="0"/>
              <a:t> the Chef community have written about Chef.  </a:t>
            </a:r>
            <a:r>
              <a:rPr lang="en-US" dirty="0" smtClean="0"/>
              <a:t>Here</a:t>
            </a:r>
            <a:r>
              <a:rPr lang="en-US" baseline="0" dirty="0" smtClean="0"/>
              <a:t> are just a few of those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baseline="0" dirty="0" err="1" smtClean="0"/>
              <a:t>Mischa</a:t>
            </a:r>
            <a:r>
              <a:rPr lang="en-US" baseline="0" dirty="0" smtClean="0"/>
              <a:t> Taylor’s and Seth </a:t>
            </a:r>
            <a:r>
              <a:rPr lang="en-US" baseline="0" dirty="0" err="1" smtClean="0"/>
              <a:t>Vargo’s</a:t>
            </a:r>
            <a:r>
              <a:rPr lang="en-US" baseline="0" dirty="0" smtClean="0"/>
              <a:t> </a:t>
            </a:r>
            <a:r>
              <a:rPr lang="en-US" u="sng"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u="sng" baseline="0" dirty="0" smtClean="0"/>
              <a:t>Getting the Most Out of Your Infrastructure Automation</a:t>
            </a:r>
            <a:r>
              <a:rPr lang="en-US" u="none" baseline="0" dirty="0" smtClean="0"/>
              <a:t>.  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65698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582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 Id="rId3"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 Id="rId3"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1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Further 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 You </a:t>
            </a:r>
            <a:r>
              <a:rPr lang="en-US" dirty="0"/>
              <a:t>C</a:t>
            </a:r>
            <a:r>
              <a:rPr lang="en-US" dirty="0" smtClean="0"/>
              <a:t>an </a:t>
            </a:r>
            <a:r>
              <a:rPr lang="en-US" dirty="0"/>
              <a:t>W</a:t>
            </a:r>
            <a:r>
              <a:rPr lang="en-US" dirty="0" smtClean="0"/>
              <a:t>atch</a:t>
            </a:r>
            <a:endParaRPr lang="en-US" dirty="0"/>
          </a:p>
        </p:txBody>
      </p:sp>
      <p:sp>
        <p:nvSpPr>
          <p:cNvPr id="9" name="Subtitle 8"/>
          <p:cNvSpPr>
            <a:spLocks noGrp="1"/>
          </p:cNvSpPr>
          <p:nvPr>
            <p:ph type="subTitle" idx="1"/>
          </p:nvPr>
        </p:nvSpPr>
        <p:spPr/>
        <p:txBody>
          <a:bodyPr/>
          <a:lstStyle/>
          <a:p>
            <a:endParaRPr lang="en-US"/>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650580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118797" y="-375718"/>
            <a:ext cx="3715633" cy="10251207"/>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584775"/>
          </a:xfrm>
          <a:prstGeom prst="rect">
            <a:avLst/>
          </a:prstGeom>
        </p:spPr>
        <p:txBody>
          <a:bodyPr wrap="none">
            <a:spAutoFit/>
          </a:bodyPr>
          <a:lstStyle/>
          <a:p>
            <a:pPr algn="ctr"/>
            <a:r>
              <a:rPr lang="en-US" sz="3200" dirty="0"/>
              <a:t>https://</a:t>
            </a:r>
            <a:r>
              <a:rPr lang="en-US" sz="3200" dirty="0" err="1"/>
              <a:t>www.youtube.com</a:t>
            </a:r>
            <a:r>
              <a:rPr lang="en-US" sz="3200" dirty="0"/>
              <a:t>/user/</a:t>
            </a:r>
            <a:r>
              <a:rPr lang="en-US" sz="3200" dirty="0" err="1"/>
              <a:t>getchef</a:t>
            </a:r>
            <a:r>
              <a:rPr lang="en-US" sz="3200" dirty="0"/>
              <a:t>/playlists</a:t>
            </a:r>
          </a:p>
        </p:txBody>
      </p:sp>
      <p:sp>
        <p:nvSpPr>
          <p:cNvPr id="12" name="Footer Placeholder 1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664575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Audio Resources</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120154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457758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14</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00684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github.com</a:t>
            </a:r>
            <a:r>
              <a:rPr lang="en-US" sz="3200" dirty="0"/>
              <a:t>/chef/chef-community-</a:t>
            </a:r>
            <a:r>
              <a:rPr lang="en-US" sz="3200" dirty="0" err="1"/>
              <a:t>irc</a:t>
            </a:r>
            <a:r>
              <a:rPr lang="en-US" sz="3200" dirty="0"/>
              <a:t>-meetings</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209897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In-Person Resources</a:t>
            </a:r>
            <a:endParaRPr lang="en-US" dirty="0"/>
          </a:p>
        </p:txBody>
      </p:sp>
      <p:sp>
        <p:nvSpPr>
          <p:cNvPr id="9" name="Subtitle 8"/>
          <p:cNvSpPr>
            <a:spLocks noGrp="1"/>
          </p:cNvSpPr>
          <p:nvPr>
            <p:ph type="subTitle" idx="1"/>
          </p:nvPr>
        </p:nvSpPr>
        <p:spPr/>
        <p:txBody>
          <a:bodyPr/>
          <a:lstStyle/>
          <a:p>
            <a:endParaRPr lang="en-US"/>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0698666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1"/>
                </a:solidFill>
              </a:rPr>
              <a:t>https://</a:t>
            </a:r>
            <a:r>
              <a:rPr lang="en-US" sz="3200" dirty="0" err="1">
                <a:solidFill>
                  <a:schemeClr val="bg1"/>
                </a:solidFill>
              </a:rPr>
              <a:t>www.chef.io</a:t>
            </a:r>
            <a:r>
              <a:rPr lang="en-US" sz="3200" dirty="0">
                <a:solidFill>
                  <a:schemeClr val="bg1"/>
                </a:solidFill>
              </a:rPr>
              <a:t>/</a:t>
            </a:r>
            <a:r>
              <a:rPr lang="en-US" sz="3200" dirty="0" err="1">
                <a:solidFill>
                  <a:schemeClr val="bg1"/>
                </a:solidFill>
              </a:rPr>
              <a:t>chefconf</a:t>
            </a:r>
            <a:r>
              <a:rPr lang="en-US" sz="3200" dirty="0">
                <a:solidFill>
                  <a:schemeClr val="bg1"/>
                </a:solidFill>
              </a:rPr>
              <a:t>/</a:t>
            </a:r>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298756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766829" y="640174"/>
            <a:ext cx="10972800" cy="852712"/>
          </a:xfrm>
        </p:spPr>
        <p:txBody>
          <a:bodyPr>
            <a:normAutofit fontScale="90000"/>
          </a:bodyPr>
          <a:lstStyle/>
          <a:p>
            <a:r>
              <a:rPr lang="en-US" dirty="0" smtClean="0"/>
              <a:t>Chef Community Summit</a:t>
            </a:r>
            <a:endParaRPr lang="en-US" dirty="0"/>
          </a:p>
        </p:txBody>
      </p:sp>
      <p:sp>
        <p:nvSpPr>
          <p:cNvPr id="4" name="TextBox 3"/>
          <p:cNvSpPr txBox="1"/>
          <p:nvPr/>
        </p:nvSpPr>
        <p:spPr bwMode="white">
          <a:xfrm>
            <a:off x="1019141" y="1465200"/>
            <a:ext cx="8402561" cy="581111"/>
          </a:xfrm>
          <a:prstGeom prst="rect">
            <a:avLst/>
          </a:prstGeom>
        </p:spPr>
        <p:txBody>
          <a:bodyPr vert="horz" wrap="none" lIns="121920" tIns="121920" rIns="121920" bIns="121920" rtlCol="0">
            <a:normAutofit fontScale="85000" lnSpcReduction="20000"/>
          </a:bodyPr>
          <a:lstStyle/>
          <a:p>
            <a:pPr algn="ctr"/>
            <a:r>
              <a:rPr lang="en-US" sz="3200" dirty="0"/>
              <a:t>https://</a:t>
            </a:r>
            <a:r>
              <a:rPr lang="en-US" sz="3200" dirty="0" err="1"/>
              <a:t>www.chef.io</a:t>
            </a:r>
            <a:r>
              <a:rPr lang="en-US" sz="3200" dirty="0"/>
              <a:t>/summit/</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6827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 … 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06817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endParaRPr lang="en-US"/>
          </a:p>
        </p:txBody>
      </p:sp>
      <p:sp>
        <p:nvSpPr>
          <p:cNvPr id="6" name="Slide Number Placeholder 2"/>
          <p:cNvSpPr>
            <a:spLocks noGrp="1"/>
          </p:cNvSpPr>
          <p:nvPr>
            <p:ph type="sldNum" sz="quarter" idx="4294967295"/>
          </p:nvPr>
        </p:nvSpPr>
        <p:spPr>
          <a:xfrm>
            <a:off x="7959961" y="8618091"/>
            <a:ext cx="3657600" cy="486833"/>
          </a:xfrm>
          <a:prstGeom prst="rect">
            <a:avLst/>
          </a:prstGeom>
        </p:spPr>
        <p:txBody>
          <a:bodyPr/>
          <a:lstStyle/>
          <a:p>
            <a:fld id="{D3C6E21F-9381-4880-84FB-1E73165A9E9D}" type="slidenum">
              <a:rPr lang="en-US" sz="1870" smtClean="0">
                <a:solidFill>
                  <a:srgbClr val="7D868C"/>
                </a:solidFill>
              </a:rPr>
              <a:pPr/>
              <a:t>3</a:t>
            </a:fld>
            <a:endParaRPr lang="en-US" sz="1870" dirty="0">
              <a:solidFill>
                <a:srgbClr val="7D868C"/>
              </a:solidFill>
            </a:endParaRPr>
          </a:p>
        </p:txBody>
      </p:sp>
      <p:sp>
        <p:nvSpPr>
          <p:cNvPr id="7" name="Footer Placeholder 7"/>
          <p:cNvSpPr>
            <a:spLocks noGrp="1"/>
          </p:cNvSpPr>
          <p:nvPr>
            <p:ph type="ftr" sz="quarter" idx="4294967295"/>
          </p:nvPr>
        </p:nvSpPr>
        <p:spPr>
          <a:xfrm>
            <a:off x="168096" y="8579607"/>
            <a:ext cx="5681953" cy="507556"/>
          </a:xfrm>
          <a:prstGeom prst="rect">
            <a:avLst/>
          </a:prstGeom>
        </p:spPr>
        <p:txBody>
          <a:bodyPr/>
          <a:lstStyle/>
          <a:p>
            <a:pPr algn="l"/>
            <a:r>
              <a:rPr lang="en-US" sz="1600" dirty="0" smtClean="0">
                <a:solidFill>
                  <a:srgbClr val="7D868C"/>
                </a:solidFill>
              </a:rPr>
              <a:t>©2015 Chef Software Inc</a:t>
            </a:r>
            <a:r>
              <a:rPr lang="en-US" sz="1600" dirty="0" smtClean="0"/>
              <a:t>.</a:t>
            </a:r>
            <a:endParaRPr lang="en-US" sz="1600" dirty="0"/>
          </a:p>
        </p:txBody>
      </p:sp>
    </p:spTree>
    <p:extLst>
      <p:ext uri="{BB962C8B-B14F-4D97-AF65-F5344CB8AC3E}">
        <p14:creationId xmlns:p14="http://schemas.microsoft.com/office/powerpoint/2010/main" val="1093706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Participant Guide</a:t>
            </a:r>
            <a:endParaRPr lang="en-US" dirty="0"/>
          </a:p>
        </p:txBody>
      </p:sp>
      <p:sp>
        <p:nvSpPr>
          <p:cNvPr id="5" name="Subtitle 4"/>
          <p:cNvSpPr>
            <a:spLocks noGrp="1"/>
          </p:cNvSpPr>
          <p:nvPr>
            <p:ph type="subTitle" idx="1"/>
          </p:nvPr>
        </p:nvSpPr>
        <p:spPr/>
        <p:txBody>
          <a:bodyPr/>
          <a:lstStyle/>
          <a:p>
            <a:r>
              <a:rPr lang="en-US" dirty="0" smtClean="0"/>
              <a:t>The slides from this workshop.</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pic>
        <p:nvPicPr>
          <p:cNvPr id="6" name="Picture 5"/>
          <p:cNvPicPr>
            <a:picLocks noChangeAspect="1"/>
          </p:cNvPicPr>
          <p:nvPr/>
        </p:nvPicPr>
        <p:blipFill>
          <a:blip r:embed="rId3"/>
          <a:stretch>
            <a:fillRect/>
          </a:stretch>
        </p:blipFill>
        <p:spPr>
          <a:xfrm>
            <a:off x="12055231" y="0"/>
            <a:ext cx="3803162" cy="3566941"/>
          </a:xfrm>
          <a:prstGeom prst="rect">
            <a:avLst/>
          </a:prstGeom>
        </p:spPr>
      </p:pic>
    </p:spTree>
    <p:extLst>
      <p:ext uri="{BB962C8B-B14F-4D97-AF65-F5344CB8AC3E}">
        <p14:creationId xmlns:p14="http://schemas.microsoft.com/office/powerpoint/2010/main" val="19302330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learnchef.com</a:t>
            </a:r>
            <a:endParaRPr lang="en-US" dirty="0"/>
          </a:p>
        </p:txBody>
      </p:sp>
      <p:sp>
        <p:nvSpPr>
          <p:cNvPr id="5" name="Subtitle 4"/>
          <p:cNvSpPr>
            <a:spLocks noGrp="1"/>
          </p:cNvSpPr>
          <p:nvPr>
            <p:ph type="subTitle" idx="1"/>
          </p:nvPr>
        </p:nvSpPr>
        <p:spPr/>
        <p:txBody>
          <a:bodyPr/>
          <a:lstStyle/>
          <a:p>
            <a:r>
              <a:rPr lang="en-US" dirty="0" smtClean="0"/>
              <a:t>Interactive </a:t>
            </a:r>
            <a:r>
              <a:rPr lang="en-US" dirty="0" smtClean="0"/>
              <a:t>learning </a:t>
            </a:r>
            <a:r>
              <a:rPr lang="en-US" dirty="0" smtClean="0"/>
              <a:t>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445841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endParaRPr lang="en-US"/>
          </a:p>
        </p:txBody>
      </p:sp>
      <p:sp>
        <p:nvSpPr>
          <p:cNvPr id="6" name="Slide Number Placeholder 2"/>
          <p:cNvSpPr>
            <a:spLocks noGrp="1"/>
          </p:cNvSpPr>
          <p:nvPr>
            <p:ph type="sldNum" sz="quarter" idx="4294967295"/>
          </p:nvPr>
        </p:nvSpPr>
        <p:spPr>
          <a:xfrm>
            <a:off x="7940424" y="8618091"/>
            <a:ext cx="3657600" cy="486833"/>
          </a:xfrm>
          <a:prstGeom prst="rect">
            <a:avLst/>
          </a:prstGeom>
        </p:spPr>
        <p:txBody>
          <a:bodyPr/>
          <a:lstStyle/>
          <a:p>
            <a:fld id="{D3C6E21F-9381-4880-84FB-1E73165A9E9D}" type="slidenum">
              <a:rPr lang="en-US" sz="1870" smtClean="0">
                <a:solidFill>
                  <a:srgbClr val="7D868C"/>
                </a:solidFill>
              </a:rPr>
              <a:pPr/>
              <a:t>6</a:t>
            </a:fld>
            <a:endParaRPr lang="en-US" sz="1870" dirty="0">
              <a:solidFill>
                <a:srgbClr val="7D868C"/>
              </a:solidFill>
            </a:endParaRPr>
          </a:p>
        </p:txBody>
      </p:sp>
    </p:spTree>
    <p:extLst>
      <p:ext uri="{BB962C8B-B14F-4D97-AF65-F5344CB8AC3E}">
        <p14:creationId xmlns:p14="http://schemas.microsoft.com/office/powerpoint/2010/main" val="141284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689710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94390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902711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elements/1.1/"/>
    <ds:schemaRef ds:uri="http://www.w3.org/XML/1998/namespac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15321</TotalTime>
  <Words>901</Words>
  <Application>Microsoft Macintosh PowerPoint</Application>
  <PresentationFormat>Custom</PresentationFormat>
  <Paragraphs>103</Paragraphs>
  <Slides>19</Slides>
  <Notes>17</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ChefDk3.2Template</vt:lpstr>
      <vt:lpstr>Further Resources</vt:lpstr>
      <vt:lpstr>Going Forward</vt:lpstr>
      <vt:lpstr>Practice Chef</vt:lpstr>
      <vt:lpstr>Participant Guide</vt:lpstr>
      <vt:lpstr>learnchef.com</vt:lpstr>
      <vt:lpstr>Resources You Can Read</vt:lpstr>
      <vt:lpstr>docs.chef.io</vt:lpstr>
      <vt:lpstr>Learning Chef</vt:lpstr>
      <vt:lpstr>Customizing Chef</vt:lpstr>
      <vt:lpstr>Resources You Can Watch</vt:lpstr>
      <vt:lpstr>YouTube Channel</vt:lpstr>
      <vt:lpstr>Audio Resources</vt:lpstr>
      <vt:lpstr>theshipshow.com</vt:lpstr>
      <vt:lpstr>foodfightshow.org</vt:lpstr>
      <vt:lpstr>Chef Developers' IRC Meeting</vt:lpstr>
      <vt:lpstr>In-Person Resources</vt:lpstr>
      <vt:lpstr>PowerPoint Presentation</vt:lpstr>
      <vt:lpstr>Chef Community Summit</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Rebekah Everest</cp:lastModifiedBy>
  <cp:revision>1957</cp:revision>
  <cp:lastPrinted>2015-02-07T23:49:10Z</cp:lastPrinted>
  <dcterms:created xsi:type="dcterms:W3CDTF">2012-09-13T17:36:07Z</dcterms:created>
  <dcterms:modified xsi:type="dcterms:W3CDTF">2015-10-07T17:16:18Z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